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9" r:id="rId1"/>
  </p:sldMasterIdLst>
  <p:notesMasterIdLst>
    <p:notesMasterId r:id="rId18"/>
  </p:notesMasterIdLst>
  <p:sldIdLst>
    <p:sldId id="390" r:id="rId2"/>
    <p:sldId id="357" r:id="rId3"/>
    <p:sldId id="367" r:id="rId4"/>
    <p:sldId id="405" r:id="rId5"/>
    <p:sldId id="308" r:id="rId6"/>
    <p:sldId id="332" r:id="rId7"/>
    <p:sldId id="334" r:id="rId8"/>
    <p:sldId id="408" r:id="rId9"/>
    <p:sldId id="410" r:id="rId10"/>
    <p:sldId id="387" r:id="rId11"/>
    <p:sldId id="314" r:id="rId12"/>
    <p:sldId id="317" r:id="rId13"/>
    <p:sldId id="318" r:id="rId14"/>
    <p:sldId id="401" r:id="rId15"/>
    <p:sldId id="402" r:id="rId16"/>
    <p:sldId id="409" r:id="rId17"/>
  </p:sldIdLst>
  <p:sldSz cx="9144000" cy="5143500" type="screen16x9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660066"/>
    <a:srgbClr val="006600"/>
    <a:srgbClr val="FF0066"/>
    <a:srgbClr val="CCFF99"/>
    <a:srgbClr val="CCFF66"/>
    <a:srgbClr val="FFFF99"/>
    <a:srgbClr val="FFFF00"/>
    <a:srgbClr val="0000CC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468" autoAdjust="0"/>
    <p:restoredTop sz="77617" autoAdjust="0"/>
  </p:normalViewPr>
  <p:slideViewPr>
    <p:cSldViewPr>
      <p:cViewPr varScale="1">
        <p:scale>
          <a:sx n="91" d="100"/>
          <a:sy n="91" d="100"/>
        </p:scale>
        <p:origin x="452" y="5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85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425ED2-A38B-4380-8DF7-B2736CCC0126}" type="datetimeFigureOut">
              <a:rPr lang="ru-RU" smtClean="0"/>
              <a:pPr/>
              <a:t>30.05.2025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FC7754-117E-442E-B78D-C5F5941F529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102644"/>
            <a:ext cx="1588" cy="2276475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497807"/>
            <a:ext cx="7772400" cy="1073944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735C20-AFD5-4D7F-B69A-188D9750B2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CB3D06-F3B5-4C6B-A542-1EC2F93A15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19075"/>
            <a:ext cx="2057400" cy="42957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19075"/>
            <a:ext cx="6019800" cy="42957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B40F8C-4775-4B00-8C67-B8192E6B69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466C85-C005-4F01-A14D-AE53FCF86E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CBA571-A618-4FA1-B951-DA701FB87B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28750"/>
            <a:ext cx="4038600" cy="308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28750"/>
            <a:ext cx="4038600" cy="308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69C035-6A9A-4C5E-8F35-4131E07ACD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AFE6C3-E8BD-4351-AB93-DF703EBAD1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400981-C5E5-4E06-96A0-99763A2D9B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CD7904-97AC-4706-87C2-14787A0B99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B4C9B8-44C5-4AC4-B321-2D84BAEC11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94A8B0-40E5-48E2-82A7-1A8392E0EA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19075"/>
            <a:ext cx="8229600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28750"/>
            <a:ext cx="82296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2B0B9818-70C3-4A3A-B12D-66FC0E271A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8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med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8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 l="25256" t="21610" r="26427" b="14062"/>
          <a:stretch>
            <a:fillRect/>
          </a:stretch>
        </p:blipFill>
        <p:spPr bwMode="auto">
          <a:xfrm>
            <a:off x="928662" y="0"/>
            <a:ext cx="7230744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0" y="3696950"/>
            <a:ext cx="9144000" cy="1015663"/>
          </a:xfrm>
          <a:prstGeom prst="rect">
            <a:avLst/>
          </a:prstGeom>
          <a:solidFill>
            <a:srgbClr val="CCFFCC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ЛОУ МБОУ СОШ №1</a:t>
            </a:r>
          </a:p>
          <a:p>
            <a:pPr algn="ctr"/>
            <a:r>
              <a:rPr lang="ru-RU" sz="3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 ИМЕНИ РОМАНА КУЛАКОВА ПМО</a:t>
            </a:r>
            <a:endParaRPr lang="ru-RU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/>
          <a:srcRect l="31296" t="25391" r="34114" b="32617"/>
          <a:stretch>
            <a:fillRect/>
          </a:stretch>
        </p:blipFill>
        <p:spPr bwMode="auto">
          <a:xfrm flipH="1">
            <a:off x="714347" y="0"/>
            <a:ext cx="7655443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1928794" y="3786196"/>
            <a:ext cx="4929222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0541" cmpd="sng">
                  <a:solidFill>
                    <a:srgbClr val="FF0066"/>
                  </a:solidFill>
                  <a:prstDash val="solid"/>
                </a:ln>
                <a:solidFill>
                  <a:srgbClr val="FF3300"/>
                </a:solidFill>
                <a:effectLst/>
                <a:latin typeface="Arial" pitchFamily="34" charset="0"/>
                <a:cs typeface="Arial" pitchFamily="34" charset="0"/>
              </a:rPr>
              <a:t>СТРУКТУРА СМЕНЫ</a:t>
            </a:r>
            <a:endParaRPr lang="ru-RU" sz="3600" b="1" cap="none" spc="0" dirty="0">
              <a:ln w="10541" cmpd="sng">
                <a:solidFill>
                  <a:srgbClr val="FF0066"/>
                </a:solidFill>
                <a:prstDash val="solid"/>
              </a:ln>
              <a:solidFill>
                <a:srgbClr val="FF33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7715272" cy="691753"/>
          </a:xfrm>
        </p:spPr>
        <p:txBody>
          <a:bodyPr/>
          <a:lstStyle/>
          <a:p>
            <a:pPr algn="ctr">
              <a:defRPr/>
            </a:pPr>
            <a:r>
              <a:rPr lang="ru-RU" sz="2400" b="1" dirty="0" smtClean="0">
                <a:solidFill>
                  <a:srgbClr val="FF3300"/>
                </a:solidFill>
                <a:effectLst/>
                <a:latin typeface="Arial" pitchFamily="34" charset="0"/>
                <a:cs typeface="Arial" pitchFamily="34" charset="0"/>
              </a:rPr>
              <a:t>ОРГАНИЗАЦИОННЫЙ ПЕРИОД</a:t>
            </a:r>
            <a:r>
              <a:rPr lang="ru-RU" sz="2400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solidFill>
                  <a:schemeClr val="accent3">
                    <a:lumMod val="25000"/>
                  </a:schemeClr>
                </a:solidFill>
                <a:effectLst/>
              </a:rPr>
              <a:t>(1-2 день смены)</a:t>
            </a:r>
            <a:endParaRPr lang="ru-RU" sz="3200" dirty="0">
              <a:solidFill>
                <a:schemeClr val="accent3">
                  <a:lumMod val="2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714362"/>
            <a:ext cx="7501022" cy="4214842"/>
          </a:xfrm>
          <a:solidFill>
            <a:srgbClr val="FFFFCC"/>
          </a:solidFill>
        </p:spPr>
        <p:txBody>
          <a:bodyPr/>
          <a:lstStyle/>
          <a:p>
            <a:pPr>
              <a:buFontTx/>
              <a:buNone/>
              <a:defRPr/>
            </a:pPr>
            <a:r>
              <a:rPr lang="ru-RU" sz="2000" b="1" dirty="0" smtClean="0">
                <a:solidFill>
                  <a:schemeClr val="accent3">
                    <a:lumMod val="2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ЗАДАЧИ ПЕДАГОГА: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ru-RU" sz="2000" dirty="0" smtClean="0">
                <a:solidFill>
                  <a:schemeClr val="accent3">
                    <a:lumMod val="2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Знакомство детей с планом жизнедеятельности отряда на смену, лагерем и традициями; 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ru-RU" sz="2000" dirty="0" smtClean="0">
                <a:solidFill>
                  <a:schemeClr val="accent3">
                    <a:lumMod val="2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Оказание помощи детям в социальной адаптации к новым условиям - приучение к режиму дня в лагере;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ru-RU" sz="2000" dirty="0" smtClean="0">
                <a:solidFill>
                  <a:schemeClr val="accent3">
                    <a:lumMod val="2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Создание доброжелательной атмосферы для раскрытия способностей детей;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ru-RU" sz="2000" dirty="0" smtClean="0">
                <a:solidFill>
                  <a:schemeClr val="accent3">
                    <a:lumMod val="2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Проведение первичной диагностики интересов,  ожиданий детей;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ru-RU" sz="2000" dirty="0" smtClean="0">
                <a:solidFill>
                  <a:schemeClr val="accent3">
                    <a:lumMod val="2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Вовлечение  детей в совместную деятельность;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ru-RU" sz="2000" dirty="0" smtClean="0">
                <a:solidFill>
                  <a:schemeClr val="accent3">
                    <a:lumMod val="2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Выявление лидеров;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ru-RU" sz="2000" dirty="0" smtClean="0">
                <a:solidFill>
                  <a:schemeClr val="accent3">
                    <a:lumMod val="2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Выработка правил жизнедеятельности лагеря, отряда</a:t>
            </a:r>
            <a:endParaRPr lang="ru-RU" sz="2000" dirty="0" smtClean="0">
              <a:solidFill>
                <a:schemeClr val="bg1"/>
              </a:solidFill>
              <a:effectLst/>
            </a:endParaRPr>
          </a:p>
          <a:p>
            <a:pPr>
              <a:defRPr/>
            </a:pPr>
            <a:endParaRPr lang="ru-RU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 l="21721" t="50654" r="56987" b="17905"/>
          <a:stretch>
            <a:fillRect/>
          </a:stretch>
        </p:blipFill>
        <p:spPr bwMode="auto">
          <a:xfrm>
            <a:off x="6505123" y="2857502"/>
            <a:ext cx="2424595" cy="1509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 l="7258" t="60182" r="85511" b="17905"/>
          <a:stretch>
            <a:fillRect/>
          </a:stretch>
        </p:blipFill>
        <p:spPr bwMode="auto">
          <a:xfrm>
            <a:off x="7423326" y="214297"/>
            <a:ext cx="1509516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6"/>
            <a:ext cx="5214974" cy="3929090"/>
          </a:xfrm>
        </p:spPr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ru-RU" sz="2400" b="1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ОСНОВНОЙ ПЕРИОД </a:t>
            </a:r>
          </a:p>
          <a:p>
            <a:pPr marL="0" indent="0" algn="ctr">
              <a:buFontTx/>
              <a:buNone/>
              <a:defRPr/>
            </a:pPr>
            <a:r>
              <a:rPr lang="ru-RU" sz="2400" dirty="0" smtClean="0">
                <a:effectLst/>
                <a:latin typeface="Arial" pitchFamily="34" charset="0"/>
                <a:cs typeface="Arial" pitchFamily="34" charset="0"/>
              </a:rPr>
              <a:t>(со 2 по 13 день смены)</a:t>
            </a:r>
          </a:p>
          <a:p>
            <a:pPr marL="0" indent="0">
              <a:buFontTx/>
              <a:buNone/>
              <a:defRPr/>
            </a:pPr>
            <a:r>
              <a:rPr lang="ru-RU" sz="800" dirty="0" smtClean="0"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effectLst/>
                <a:latin typeface="Arial" pitchFamily="34" charset="0"/>
                <a:cs typeface="Arial" pitchFamily="34" charset="0"/>
              </a:rPr>
              <a:t>ЗАДАЧИ ПЕДАГОГА:</a:t>
            </a:r>
            <a:endParaRPr lang="ru-RU" sz="2400" b="1" dirty="0" smtClean="0">
              <a:effectLst/>
              <a:latin typeface="Arial" pitchFamily="34" charset="0"/>
              <a:cs typeface="Arial" pitchFamily="34" charset="0"/>
            </a:endParaRPr>
          </a:p>
          <a:p>
            <a:pPr marL="268288" indent="-268288">
              <a:buFont typeface="+mj-lt"/>
              <a:buAutoNum type="arabicPeriod"/>
              <a:defRPr/>
            </a:pPr>
            <a:r>
              <a:rPr lang="ru-RU" sz="2000" dirty="0" smtClean="0"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Изучение сложившихся в отряде межличностных отношений; </a:t>
            </a:r>
          </a:p>
          <a:p>
            <a:pPr marL="268288" indent="-268288">
              <a:buFont typeface="+mj-lt"/>
              <a:buAutoNum type="arabicPeriod"/>
              <a:defRPr/>
            </a:pPr>
            <a:r>
              <a:rPr lang="ru-RU" sz="2000" dirty="0" smtClean="0"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Сплочение коллектива на основе совместной творческой деятельности;</a:t>
            </a:r>
          </a:p>
          <a:p>
            <a:pPr marL="268288" indent="-268288">
              <a:buFont typeface="+mj-lt"/>
              <a:buAutoNum type="arabicPeriod"/>
              <a:defRPr/>
            </a:pPr>
            <a:r>
              <a:rPr lang="ru-RU" sz="2000" dirty="0" smtClean="0"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Создание и укрепление отрядных традиций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/>
          <a:srcRect l="14824" t="21484" r="28074" b="6250"/>
          <a:stretch>
            <a:fillRect/>
          </a:stretch>
        </p:blipFill>
        <p:spPr bwMode="auto">
          <a:xfrm>
            <a:off x="5529646" y="0"/>
            <a:ext cx="3614353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/>
          <a:srcRect l="17928" t="22338" r="23302" b="13086"/>
          <a:stretch>
            <a:fillRect/>
          </a:stretch>
        </p:blipFill>
        <p:spPr bwMode="auto">
          <a:xfrm>
            <a:off x="5072066" y="2730738"/>
            <a:ext cx="3650885" cy="2237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42858"/>
            <a:ext cx="3786214" cy="4000528"/>
          </a:xfrm>
        </p:spPr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ru-RU" sz="2400" b="1" dirty="0" smtClean="0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ЗАКЛЮЧИТЕЛЬНЫЙ ПЕРИОД</a:t>
            </a:r>
            <a:r>
              <a:rPr lang="ru-RU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solidFill>
                  <a:schemeClr val="tx1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(</a:t>
            </a:r>
            <a:r>
              <a:rPr lang="ru-RU" sz="2000" dirty="0" smtClean="0">
                <a:solidFill>
                  <a:schemeClr val="accent2">
                    <a:lumMod val="2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14-15 день смены)</a:t>
            </a:r>
          </a:p>
          <a:p>
            <a:pPr>
              <a:buFontTx/>
              <a:buNone/>
              <a:defRPr/>
            </a:pPr>
            <a:endParaRPr lang="ru-RU" sz="800" b="1" dirty="0" smtClean="0">
              <a:solidFill>
                <a:srgbClr val="000066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>
              <a:buFontTx/>
              <a:buNone/>
              <a:defRPr/>
            </a:pPr>
            <a:r>
              <a:rPr lang="ru-RU" sz="2000" b="1" dirty="0" smtClean="0">
                <a:solidFill>
                  <a:srgbClr val="000066"/>
                </a:solidFill>
                <a:effectLst/>
                <a:latin typeface="Arial" pitchFamily="34" charset="0"/>
                <a:cs typeface="Arial" pitchFamily="34" charset="0"/>
              </a:rPr>
              <a:t>ЗАДАЧИ ПЕДАГОГА:</a:t>
            </a:r>
          </a:p>
          <a:p>
            <a:pPr marL="268288" indent="-268288">
              <a:buFont typeface="+mj-lt"/>
              <a:buAutoNum type="arabicPeriod"/>
              <a:defRPr/>
            </a:pPr>
            <a:r>
              <a:rPr lang="ru-RU" sz="2000" b="1" dirty="0" smtClean="0">
                <a:solidFill>
                  <a:schemeClr val="tx1">
                    <a:lumMod val="60000"/>
                    <a:lumOff val="4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Подведение итогов смены</a:t>
            </a:r>
            <a:r>
              <a:rPr lang="ru-RU" sz="2000" dirty="0" smtClean="0">
                <a:solidFill>
                  <a:schemeClr val="tx1">
                    <a:lumMod val="60000"/>
                    <a:lumOff val="4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;</a:t>
            </a:r>
          </a:p>
          <a:p>
            <a:pPr marL="268288" indent="-268288">
              <a:buFont typeface="+mj-lt"/>
              <a:buAutoNum type="arabicPeriod"/>
              <a:defRPr/>
            </a:pPr>
            <a:r>
              <a:rPr lang="ru-RU" sz="2000" b="1" dirty="0" smtClean="0">
                <a:solidFill>
                  <a:schemeClr val="tx1">
                    <a:lumMod val="60000"/>
                    <a:lumOff val="4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Демонстрация навыков и умений, приобретенных за смену – Вернисажи творческих </a:t>
            </a:r>
            <a:r>
              <a:rPr lang="ru-RU" sz="2000" b="1" dirty="0" smtClean="0">
                <a:solidFill>
                  <a:srgbClr val="0000CC"/>
                </a:solidFill>
                <a:effectLst/>
                <a:latin typeface="Arial" pitchFamily="34" charset="0"/>
                <a:cs typeface="Arial" pitchFamily="34" charset="0"/>
              </a:rPr>
              <a:t>работ детей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/>
          <a:srcRect l="23096" t="20703" r="27489" b="9961"/>
          <a:stretch>
            <a:fillRect/>
          </a:stretch>
        </p:blipFill>
        <p:spPr bwMode="auto">
          <a:xfrm>
            <a:off x="3857620" y="330192"/>
            <a:ext cx="5105292" cy="40275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 l="24158" t="25390" r="25329" b="15039"/>
          <a:stretch>
            <a:fillRect/>
          </a:stretch>
        </p:blipFill>
        <p:spPr bwMode="auto">
          <a:xfrm>
            <a:off x="1000100" y="3714758"/>
            <a:ext cx="1857388" cy="1307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8.jpg"/>
          <p:cNvPicPr>
            <a:picLocks noChangeAspect="1"/>
          </p:cNvPicPr>
          <p:nvPr/>
        </p:nvPicPr>
        <p:blipFill>
          <a:blip r:embed="rId2"/>
          <a:srcRect t="23611" b="416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21962" t="22461" r="23133" b="13086"/>
          <a:stretch>
            <a:fillRect/>
          </a:stretch>
        </p:blipFill>
        <p:spPr bwMode="auto">
          <a:xfrm>
            <a:off x="642910" y="4271"/>
            <a:ext cx="7786710" cy="5139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3643306" y="3143254"/>
            <a:ext cx="2500330" cy="1077218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НАШИ ТРАДИЦИИ</a:t>
            </a:r>
            <a:endParaRPr lang="ru-RU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/>
          <a:srcRect l="51062" t="42333" r="12152" b="21875"/>
          <a:stretch>
            <a:fillRect/>
          </a:stretch>
        </p:blipFill>
        <p:spPr bwMode="auto">
          <a:xfrm>
            <a:off x="0" y="-1"/>
            <a:ext cx="9144000" cy="5001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0" y="3389174"/>
            <a:ext cx="9144000" cy="1754326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dirty="0" smtClean="0">
                <a:ln w="50800"/>
                <a:solidFill>
                  <a:srgbClr val="C00000"/>
                </a:solidFill>
              </a:rPr>
              <a:t>«БУДЬ В ДВИЖЕНИИ!»</a:t>
            </a:r>
          </a:p>
          <a:p>
            <a:pPr algn="ctr"/>
            <a:r>
              <a:rPr lang="ru-RU" sz="5400" b="1" dirty="0" smtClean="0">
                <a:ln w="50800"/>
                <a:solidFill>
                  <a:schemeClr val="bg2">
                    <a:lumMod val="60000"/>
                    <a:lumOff val="40000"/>
                  </a:schemeClr>
                </a:solidFill>
              </a:rPr>
              <a:t>Большая игра</a:t>
            </a:r>
            <a:endParaRPr lang="ru-RU" sz="5400" b="1" dirty="0">
              <a:ln w="50800"/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3"/>
          <a:srcRect l="14861" t="44140" r="79649" b="39293"/>
          <a:stretch>
            <a:fillRect/>
          </a:stretch>
        </p:blipFill>
        <p:spPr bwMode="auto">
          <a:xfrm>
            <a:off x="126318" y="132625"/>
            <a:ext cx="1016658" cy="1724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ugolokBezopasnosti.jpg"/>
          <p:cNvPicPr>
            <a:picLocks noChangeAspect="1"/>
          </p:cNvPicPr>
          <p:nvPr/>
        </p:nvPicPr>
        <p:blipFill>
          <a:blip r:embed="rId2"/>
          <a:srcRect l="2351" t="3922" r="2044"/>
          <a:stretch>
            <a:fillRect/>
          </a:stretch>
        </p:blipFill>
        <p:spPr>
          <a:xfrm>
            <a:off x="214282" y="86064"/>
            <a:ext cx="8715436" cy="3500445"/>
          </a:xfrm>
          <a:prstGeom prst="rect">
            <a:avLst/>
          </a:prstGeom>
        </p:spPr>
      </p:pic>
      <p:pic>
        <p:nvPicPr>
          <p:cNvPr id="7" name="Рисунок 6" descr="Vnimani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29638" y="0"/>
            <a:ext cx="714362" cy="714362"/>
          </a:xfrm>
          <a:prstGeom prst="rect">
            <a:avLst/>
          </a:prstGeom>
        </p:spPr>
      </p:pic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428596" y="3643320"/>
            <a:ext cx="828680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8588" algn="l"/>
                <a:tab pos="287338" algn="l"/>
              </a:tabLst>
            </a:pPr>
            <a: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УГОЛОК ПО ТЕХНИКЕ БЕЗОПАСНОСТИ ДОЛЖЕН СОДЕРЖАТЬ</a:t>
            </a:r>
            <a:r>
              <a:rPr kumimoji="0" lang="ru-RU" sz="2000" b="0" u="none" strike="noStrike" cap="none" normalizeH="0" baseline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:</a:t>
            </a:r>
            <a:endParaRPr kumimoji="0" lang="ru-RU" sz="2000" b="0" u="none" strike="noStrike" cap="none" normalizeH="0" baseline="0" dirty="0" smtClean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68288" marR="0" lvl="0" indent="-2682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128588" algn="l"/>
                <a:tab pos="287338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Правила поведения в лагере, на дороге, в транспорте, на экскурсии, в экстремальных ситуациях;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268288" marR="0" lvl="0" indent="-2682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128588" algn="l"/>
                <a:tab pos="287338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Схема безопасного маршрута «дом-лагерь» и «лагерь-дом»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214282" y="88270"/>
            <a:ext cx="8929718" cy="464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При составлении плана работы </a:t>
            </a: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обязательно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учитывать:</a:t>
            </a:r>
          </a:p>
          <a:p>
            <a:pPr algn="ctr"/>
            <a:endParaRPr lang="ru-RU" sz="800" dirty="0" smtClean="0">
              <a:solidFill>
                <a:srgbClr val="0066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441325" lvl="1" indent="-441325">
              <a:buFont typeface="+mj-lt"/>
              <a:buAutoNum type="arabicPeriod"/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Безопасность всех мероприятий</a:t>
            </a:r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;</a:t>
            </a:r>
            <a:endParaRPr lang="ru-RU" sz="24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41325" lvl="1" indent="-441325">
              <a:buFont typeface="+mj-lt"/>
              <a:buAutoNum type="arabicPeriod"/>
              <a:defRPr/>
            </a:pPr>
            <a:r>
              <a:rPr lang="ru-RU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Возрастные особенности детей;</a:t>
            </a:r>
            <a:endParaRPr lang="ru-RU" sz="2400" dirty="0" smtClean="0">
              <a:solidFill>
                <a:srgbClr val="003300"/>
              </a:solidFill>
              <a:latin typeface="Arial" pitchFamily="34" charset="0"/>
              <a:cs typeface="Arial" pitchFamily="34" charset="0"/>
            </a:endParaRPr>
          </a:p>
          <a:p>
            <a:pPr marL="441325" lvl="1" indent="-441325">
              <a:buFont typeface="+mj-lt"/>
              <a:buAutoNum type="arabicPeriod"/>
              <a:defRPr/>
            </a:pPr>
            <a:r>
              <a:rPr lang="ru-RU" sz="2400" dirty="0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Погодные условия;</a:t>
            </a:r>
          </a:p>
          <a:p>
            <a:pPr marL="441325" lvl="1" indent="-441325">
              <a:buFont typeface="+mj-lt"/>
              <a:buAutoNum type="arabicPeriod"/>
              <a:defRPr/>
            </a:pPr>
            <a:r>
              <a:rPr lang="ru-RU" sz="2400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Игровое оборудование в лагере;</a:t>
            </a:r>
          </a:p>
          <a:p>
            <a:pPr marL="441325" lvl="1" indent="-441325">
              <a:buFont typeface="+mj-lt"/>
              <a:buAutoNum type="arabicPeriod"/>
              <a:defRPr/>
            </a:pPr>
            <a:r>
              <a:rPr lang="ru-RU" sz="2400" dirty="0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Расписание творческих детских объединений (кружков);</a:t>
            </a:r>
          </a:p>
          <a:p>
            <a:pPr marL="441325" lvl="1" indent="-441325">
              <a:buFont typeface="+mj-lt"/>
              <a:buAutoNum type="arabicPeriod"/>
              <a:defRPr/>
            </a:pPr>
            <a:r>
              <a:rPr lang="ru-RU" sz="2400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Распределение кульминационных моментов в течение смены и дня с учётом индивидуальных  особенностей, эмоциональной и физической загруженности детей;</a:t>
            </a:r>
          </a:p>
          <a:p>
            <a:pPr marL="441325" lvl="1" indent="-441325">
              <a:buFont typeface="+mj-lt"/>
              <a:buAutoNum type="arabicPeriod"/>
              <a:defRPr/>
            </a:pPr>
            <a:r>
              <a:rPr lang="ru-RU" sz="2400" dirty="0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Соотношение отрядных и общелагерных мероприятий;</a:t>
            </a:r>
          </a:p>
          <a:p>
            <a:pPr marL="441325" lvl="1" indent="-441325">
              <a:buFont typeface="+mj-lt"/>
              <a:buAutoNum type="arabicPeriod"/>
              <a:defRPr/>
            </a:pPr>
            <a:r>
              <a:rPr lang="ru-RU" sz="2400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Создание ситуации успеха как личности, так и отряда, лагеря в целом</a:t>
            </a:r>
            <a:endParaRPr lang="ru-RU" sz="240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zoj(1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8" y="500048"/>
            <a:ext cx="1629192" cy="1571635"/>
          </a:xfrm>
          <a:prstGeom prst="rect">
            <a:avLst/>
          </a:prstGeom>
        </p:spPr>
      </p:pic>
      <p:pic>
        <p:nvPicPr>
          <p:cNvPr id="6" name="Рисунок 5" descr="Vnimani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9510" y="571486"/>
            <a:ext cx="1428760" cy="142876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14282" y="214295"/>
            <a:ext cx="8715436" cy="4832092"/>
          </a:xfrm>
          <a:prstGeom prst="rect">
            <a:avLst/>
          </a:prstGeom>
          <a:solidFill>
            <a:schemeClr val="tx1">
              <a:alpha val="77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ПРАВИЛА ПОВЕДЕНИЯ В ЛАГЕРЕ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bg2">
                  <a:lumMod val="60000"/>
                  <a:lumOff val="4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0" indent="-279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Принимать участие в играх и других активностях;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0" indent="-279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Следовать распорядку дня и правилам этикета;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0" indent="-279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Выполнять требования воспитателей;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0" indent="-279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При ухудшении самочувствия уведомить воспитателя, медсестру;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0" indent="-279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Поддерживать чистоту, аккуратно относиться к местной природе и имуществу;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0" indent="-279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Соблюдать правила посещения общественных мест, мероприятий и отдыха;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0" indent="-279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Следить за своей гигиеной, мыть руки;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0" indent="-279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Одеваться по погоде, обязательно иметь головной убор.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i="0" u="none" strike="noStrike" cap="none" normalizeH="0" baseline="0" dirty="0" smtClean="0">
              <a:ln>
                <a:noFill/>
              </a:ln>
              <a:solidFill>
                <a:schemeClr val="accent4">
                  <a:lumMod val="25000"/>
                </a:schemeClr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 ЛАГЕРЕ НЕДОПУСТИМО: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Нарушать общепринятый режим и правила пожарной безопасности!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321469"/>
            <a:ext cx="7702550" cy="4179094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rgbClr val="990033"/>
                </a:solidFill>
              </a:rPr>
              <a:t/>
            </a:r>
            <a:br>
              <a:rPr lang="ru-RU" b="1" dirty="0" smtClean="0">
                <a:solidFill>
                  <a:srgbClr val="990033"/>
                </a:solidFill>
              </a:rPr>
            </a:br>
            <a:endParaRPr lang="ru-RU" b="1" dirty="0" smtClean="0">
              <a:solidFill>
                <a:srgbClr val="990033"/>
              </a:solidFill>
            </a:endParaRPr>
          </a:p>
        </p:txBody>
      </p:sp>
      <p:pic>
        <p:nvPicPr>
          <p:cNvPr id="8" name="Рисунок 7" descr="b0cdc57b55ee9f4515a904c69a5e2fb3.jpg"/>
          <p:cNvPicPr>
            <a:picLocks noChangeAspect="1"/>
          </p:cNvPicPr>
          <p:nvPr/>
        </p:nvPicPr>
        <p:blipFill>
          <a:blip r:embed="rId3" cstate="print"/>
          <a:srcRect l="16406"/>
          <a:stretch>
            <a:fillRect/>
          </a:stretch>
        </p:blipFill>
        <p:spPr>
          <a:xfrm>
            <a:off x="4857752" y="1571618"/>
            <a:ext cx="4071966" cy="318971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СМЕНА</a:t>
            </a:r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ru-RU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период </a:t>
            </a:r>
            <a:r>
              <a:rPr lang="ru-RU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работы лагеря, </a:t>
            </a:r>
            <a:r>
              <a:rPr lang="ru-RU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течение которого осуществляется полноценный оздоровительно-образовательный процесс и реализуется весь комплекс педагогических </a:t>
            </a:r>
            <a:r>
              <a:rPr lang="ru-RU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задач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 l="27452" t="21484" r="23133" b="13086"/>
          <a:stretch>
            <a:fillRect/>
          </a:stretch>
        </p:blipFill>
        <p:spPr bwMode="auto">
          <a:xfrm>
            <a:off x="214282" y="1571618"/>
            <a:ext cx="4295908" cy="3198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6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1" name="TextBox 4"/>
          <p:cNvSpPr txBox="1">
            <a:spLocks noChangeArrowheads="1"/>
          </p:cNvSpPr>
          <p:nvPr/>
        </p:nvSpPr>
        <p:spPr bwMode="auto">
          <a:xfrm>
            <a:off x="214282" y="214296"/>
            <a:ext cx="8929718" cy="3391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Основные цели и задачи  </a:t>
            </a:r>
          </a:p>
          <a:p>
            <a:pPr algn="ctr">
              <a:lnSpc>
                <a:spcPct val="90000"/>
              </a:lnSpc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педагогического коллектива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defRPr/>
            </a:pPr>
            <a:endParaRPr lang="ru-RU" sz="10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indent="441325">
              <a:buFont typeface="+mj-lt"/>
              <a:buAutoNum type="arabicPeriod"/>
              <a:defRPr/>
            </a:pPr>
            <a:r>
              <a:rPr lang="ru-RU" sz="2400" dirty="0" smtClean="0">
                <a:solidFill>
                  <a:schemeClr val="accent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Создание максимальных условий для быстрой адаптации обучающихся с учётом возрастных особенностей;</a:t>
            </a:r>
          </a:p>
          <a:p>
            <a:pPr indent="441325">
              <a:buFont typeface="+mj-lt"/>
              <a:buAutoNum type="arabicPeriod"/>
              <a:defRPr/>
            </a:pPr>
            <a:endParaRPr lang="ru-RU" sz="1000" dirty="0" smtClean="0">
              <a:solidFill>
                <a:schemeClr val="accent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indent="441325">
              <a:buFont typeface="+mj-lt"/>
              <a:buAutoNum type="arabicPeriod"/>
              <a:defRPr/>
            </a:pPr>
            <a:r>
              <a:rPr lang="ru-RU" sz="2400" dirty="0" smtClean="0">
                <a:solidFill>
                  <a:schemeClr val="accent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Создание необходимых условий для оздоровления, отдыха и рационального использования каникулярного времени обучающихся, формирования у них общей культуры и навыков здорового образа жизни</a:t>
            </a:r>
            <a:endParaRPr lang="ru-RU" sz="2400" dirty="0">
              <a:solidFill>
                <a:srgbClr val="004240"/>
              </a:solidFill>
              <a:latin typeface="+mn-lt"/>
            </a:endParaRPr>
          </a:p>
        </p:txBody>
      </p:sp>
      <p:pic>
        <p:nvPicPr>
          <p:cNvPr id="8" name="Рисунок 7" descr="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14942" y="3071816"/>
            <a:ext cx="3725656" cy="2071684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Рисунок 1" descr="0_18b48_6938f6a1_XL.jpg"/>
          <p:cNvPicPr>
            <a:picLocks noChangeAspect="1"/>
          </p:cNvPicPr>
          <p:nvPr/>
        </p:nvPicPr>
        <p:blipFill>
          <a:blip r:embed="rId2"/>
          <a:srcRect b="5208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1" name="TextBox 3"/>
          <p:cNvSpPr txBox="1">
            <a:spLocks noChangeArrowheads="1"/>
          </p:cNvSpPr>
          <p:nvPr/>
        </p:nvSpPr>
        <p:spPr bwMode="auto">
          <a:xfrm>
            <a:off x="214282" y="1071552"/>
            <a:ext cx="8643937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400" b="1" dirty="0" smtClean="0">
                <a:solidFill>
                  <a:schemeClr val="accent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Программа лагеря с дневным пребыванием детей;</a:t>
            </a:r>
          </a:p>
          <a:p>
            <a:pPr marL="355600" indent="-355600">
              <a:buFont typeface="+mj-lt"/>
              <a:buAutoNum type="arabicPeriod"/>
            </a:pPr>
            <a:endParaRPr lang="ru-RU" sz="800" b="1" dirty="0" smtClean="0">
              <a:solidFill>
                <a:schemeClr val="accent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400" b="1" dirty="0" smtClean="0">
                <a:solidFill>
                  <a:schemeClr val="accent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План работы лагеря на месяц (план-сетка);</a:t>
            </a:r>
          </a:p>
          <a:p>
            <a:pPr marL="355600" indent="-355600">
              <a:buFont typeface="+mj-lt"/>
              <a:buAutoNum type="arabicPeriod"/>
            </a:pPr>
            <a:endParaRPr lang="ru-RU" sz="800" b="1" dirty="0" smtClean="0">
              <a:solidFill>
                <a:schemeClr val="accent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400" b="1" dirty="0" smtClean="0">
                <a:solidFill>
                  <a:schemeClr val="accent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План работы на день (тетрадь) с указанием часов (без режимных моментов); </a:t>
            </a:r>
          </a:p>
          <a:p>
            <a:pPr marL="355600" indent="-355600">
              <a:buFont typeface="+mj-lt"/>
              <a:buAutoNum type="arabicPeriod"/>
            </a:pPr>
            <a:endParaRPr lang="ru-RU" sz="800" b="1" dirty="0" smtClean="0">
              <a:solidFill>
                <a:schemeClr val="accent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400" b="1" dirty="0" smtClean="0">
                <a:solidFill>
                  <a:schemeClr val="accent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Режим работы лагеря;</a:t>
            </a:r>
          </a:p>
          <a:p>
            <a:pPr marL="355600" indent="-355600">
              <a:buFont typeface="+mj-lt"/>
              <a:buAutoNum type="arabicPeriod"/>
            </a:pPr>
            <a:endParaRPr lang="ru-RU" sz="800" b="1" dirty="0" smtClean="0">
              <a:solidFill>
                <a:schemeClr val="accent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400" b="1" dirty="0" smtClean="0">
                <a:solidFill>
                  <a:schemeClr val="accent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Отрядный уголок;</a:t>
            </a:r>
            <a:endParaRPr lang="ru-RU" sz="2000" b="1" dirty="0" smtClean="0">
              <a:solidFill>
                <a:schemeClr val="accent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55600" indent="-355600">
              <a:buFont typeface="+mj-lt"/>
              <a:buAutoNum type="arabicPeriod"/>
            </a:pPr>
            <a:endParaRPr lang="ru-RU" sz="800" b="1" dirty="0" smtClean="0">
              <a:solidFill>
                <a:schemeClr val="accent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400" b="1" dirty="0" smtClean="0">
                <a:solidFill>
                  <a:schemeClr val="accent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Расписание работы творческих объединений;</a:t>
            </a:r>
            <a:endParaRPr lang="ru-RU" sz="2000" b="1" dirty="0" smtClean="0">
              <a:solidFill>
                <a:schemeClr val="accent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ru-RU" sz="800" b="1" dirty="0" smtClean="0">
              <a:solidFill>
                <a:schemeClr val="accent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400" b="1" dirty="0" smtClean="0">
                <a:solidFill>
                  <a:schemeClr val="accent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План работы отрядного вожатого</a:t>
            </a:r>
            <a:endParaRPr lang="ru-RU" sz="2400" b="1" dirty="0">
              <a:solidFill>
                <a:schemeClr val="accent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282" y="214296"/>
            <a:ext cx="86439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ДОКУМЕНТЫ, РЕГЛАМЕНТИРУЮЩИЕ ВОСПИТАТЕЛЬНО-ОЗДОРОВИТЕЛЬНЫЙ ПРОЦЕСС:</a:t>
            </a:r>
            <a:endParaRPr lang="ru-RU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214282" y="0"/>
            <a:ext cx="8072494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201613">
              <a:tabLst>
                <a:tab pos="280988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66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ПЛАНИРОВАНИЕ ЖИЗНИ ОТРЯДА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66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- основа будущей эффективной работы</a:t>
            </a:r>
          </a:p>
          <a:p>
            <a:pPr lvl="0" indent="201613">
              <a:tabLst>
                <a:tab pos="280988" algn="l"/>
              </a:tabLst>
            </a:pPr>
            <a:endParaRPr kumimoji="0" lang="ru-RU" sz="2800" b="0" i="0" u="sng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indent="201613">
              <a:tabLst>
                <a:tab pos="280988" algn="l"/>
              </a:tabLst>
            </a:pPr>
            <a:r>
              <a:rPr kumimoji="0" lang="ru-RU" sz="2800" b="1" i="0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Исходными данными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для планирования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могут служить: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280988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задачи оздоровительного периода;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660066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280988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модель смены;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660066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280988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календарь летних праздников;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660066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280988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традиции лагеря;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660066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280988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информация о детях;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660066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280988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ожидания детей.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660066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_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0826" y="2546374"/>
            <a:ext cx="2428892" cy="2386577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81900"/>
            <a:ext cx="6552728" cy="4638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598713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Океан">
  <a:themeElements>
    <a:clrScheme name="Океан 2">
      <a:dk1>
        <a:srgbClr val="000066"/>
      </a:dk1>
      <a:lt1>
        <a:srgbClr val="FFFFFF"/>
      </a:lt1>
      <a:dk2>
        <a:srgbClr val="5D93FF"/>
      </a:dk2>
      <a:lt2>
        <a:srgbClr val="FFFFFF"/>
      </a:lt2>
      <a:accent1>
        <a:srgbClr val="6666FF"/>
      </a:accent1>
      <a:accent2>
        <a:srgbClr val="9999FF"/>
      </a:accent2>
      <a:accent3>
        <a:srgbClr val="B6C8FF"/>
      </a:accent3>
      <a:accent4>
        <a:srgbClr val="DADADA"/>
      </a:accent4>
      <a:accent5>
        <a:srgbClr val="B8B8FF"/>
      </a:accent5>
      <a:accent6>
        <a:srgbClr val="8A8AE7"/>
      </a:accent6>
      <a:hlink>
        <a:srgbClr val="FF3300"/>
      </a:hlink>
      <a:folHlink>
        <a:srgbClr val="FF9900"/>
      </a:folHlink>
    </a:clrScheme>
    <a:fontScheme name="Океан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кеан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Ocean</Template>
  <TotalTime>9691</TotalTime>
  <Words>463</Words>
  <Application>Microsoft Office PowerPoint</Application>
  <PresentationFormat>Экран (16:9)</PresentationFormat>
  <Paragraphs>83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Tahoma</vt:lpstr>
      <vt:lpstr>Times New Roman</vt:lpstr>
      <vt:lpstr>Wingdings</vt:lpstr>
      <vt:lpstr>Океан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ОРГАНИЗАЦИОННЫЙ ПЕРИОД (1-2 день смены)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ДОМ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Программа  летнего оздоровительного отдыха «Новый ковчег»</dc:title>
  <dc:creator>Толкач Светлана Васильевна</dc:creator>
  <cp:lastModifiedBy>Зам.директора по ВР</cp:lastModifiedBy>
  <cp:revision>855</cp:revision>
  <dcterms:created xsi:type="dcterms:W3CDTF">2005-04-25T06:54:21Z</dcterms:created>
  <dcterms:modified xsi:type="dcterms:W3CDTF">2025-05-30T07:03:23Z</dcterms:modified>
</cp:coreProperties>
</file>